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73" r:id="rId4"/>
    <p:sldMasterId id="2147483886" r:id="rId5"/>
    <p:sldMasterId id="2147483905" r:id="rId6"/>
  </p:sldMasterIdLst>
  <p:notesMasterIdLst>
    <p:notesMasterId r:id="rId22"/>
  </p:notesMasterIdLst>
  <p:handoutMasterIdLst>
    <p:handoutMasterId r:id="rId23"/>
  </p:handoutMasterIdLst>
  <p:sldIdLst>
    <p:sldId id="368" r:id="rId7"/>
    <p:sldId id="884" r:id="rId8"/>
    <p:sldId id="885" r:id="rId9"/>
    <p:sldId id="833" r:id="rId10"/>
    <p:sldId id="878" r:id="rId11"/>
    <p:sldId id="880" r:id="rId12"/>
    <p:sldId id="881" r:id="rId13"/>
    <p:sldId id="879" r:id="rId14"/>
    <p:sldId id="834" r:id="rId15"/>
    <p:sldId id="883" r:id="rId16"/>
    <p:sldId id="882" r:id="rId17"/>
    <p:sldId id="835" r:id="rId18"/>
    <p:sldId id="836" r:id="rId19"/>
    <p:sldId id="837" r:id="rId20"/>
    <p:sldId id="838" r:id="rId21"/>
  </p:sldIdLst>
  <p:sldSz cx="9144000" cy="5143500" type="screen16x9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157EC9-5B4A-584D-AAC4-72769B8DDFC0}">
          <p14:sldIdLst>
            <p14:sldId id="368"/>
            <p14:sldId id="884"/>
            <p14:sldId id="885"/>
            <p14:sldId id="833"/>
            <p14:sldId id="878"/>
            <p14:sldId id="880"/>
            <p14:sldId id="881"/>
            <p14:sldId id="879"/>
            <p14:sldId id="834"/>
            <p14:sldId id="883"/>
            <p14:sldId id="882"/>
            <p14:sldId id="835"/>
            <p14:sldId id="836"/>
            <p14:sldId id="837"/>
            <p14:sldId id="838"/>
          </p14:sldIdLst>
        </p14:section>
        <p14:section name="Backup" id="{DEBBD39D-1CE4-B04E-B505-EBC9CF55558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44444"/>
    <a:srgbClr val="C4C4C4"/>
    <a:srgbClr val="ADADAD"/>
    <a:srgbClr val="0085C3"/>
    <a:srgbClr val="D9D9D9"/>
    <a:srgbClr val="F2F2F2"/>
    <a:srgbClr val="AD2C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95" autoAdjust="0"/>
    <p:restoredTop sz="93305" autoAdjust="0"/>
  </p:normalViewPr>
  <p:slideViewPr>
    <p:cSldViewPr snapToGrid="0">
      <p:cViewPr varScale="1">
        <p:scale>
          <a:sx n="151" d="100"/>
          <a:sy n="151" d="100"/>
        </p:scale>
        <p:origin x="1568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00" d="100"/>
          <a:sy n="100" d="100"/>
        </p:scale>
        <p:origin x="4112" y="18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844" y="9120157"/>
            <a:ext cx="3169699" cy="479403"/>
          </a:xfrm>
          <a:prstGeom prst="rect">
            <a:avLst/>
          </a:prstGeom>
        </p:spPr>
        <p:txBody>
          <a:bodyPr vert="horz" lIns="94973" tIns="47487" rIns="94973" bIns="47487" rtlCol="0" anchor="b"/>
          <a:lstStyle>
            <a:lvl1pPr algn="r">
              <a:defRPr sz="1200"/>
            </a:lvl1pPr>
          </a:lstStyle>
          <a:p>
            <a:fld id="{CA856340-4B7D-4D1C-848D-79C05F807FB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l" descr="                        Dell - Internal Use - Confidential"/>
          <p:cNvSpPr txBox="1"/>
          <p:nvPr/>
        </p:nvSpPr>
        <p:spPr>
          <a:xfrm>
            <a:off x="0" y="9401557"/>
            <a:ext cx="7315200" cy="237493"/>
          </a:xfrm>
          <a:prstGeom prst="rect">
            <a:avLst/>
          </a:prstGeom>
          <a:noFill/>
        </p:spPr>
        <p:txBody>
          <a:bodyPr vert="horz" lIns="94984" tIns="47491" rIns="94984" bIns="47491" rtlCol="0">
            <a:spAutoFit/>
          </a:bodyPr>
          <a:lstStyle/>
          <a:p>
            <a:r>
              <a:rPr lang="en-US" sz="900" b="1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814446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973" tIns="47487" rIns="94973" bIns="4748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0476" y="4560899"/>
            <a:ext cx="6427524" cy="4569730"/>
          </a:xfrm>
          <a:prstGeom prst="rect">
            <a:avLst/>
          </a:prstGeom>
        </p:spPr>
        <p:txBody>
          <a:bodyPr vert="horz" lIns="94973" tIns="47487" rIns="94973" bIns="4748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21951" y="9271937"/>
            <a:ext cx="391592" cy="327624"/>
          </a:xfrm>
          <a:prstGeom prst="rect">
            <a:avLst/>
          </a:prstGeom>
        </p:spPr>
        <p:txBody>
          <a:bodyPr vert="horz" lIns="94973" tIns="47487" rIns="94973" bIns="47487" rtlCol="0" anchor="b"/>
          <a:lstStyle>
            <a:lvl1pPr algn="r">
              <a:defRPr sz="1200"/>
            </a:lvl1pPr>
          </a:lstStyle>
          <a:p>
            <a:fld id="{3EF634F2-089B-4FE3-AB7F-C714A7297EE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l" descr="                        Dell - Internal Use - Confidential"/>
          <p:cNvSpPr txBox="1"/>
          <p:nvPr/>
        </p:nvSpPr>
        <p:spPr>
          <a:xfrm>
            <a:off x="0" y="9401557"/>
            <a:ext cx="7315200" cy="237493"/>
          </a:xfrm>
          <a:prstGeom prst="rect">
            <a:avLst/>
          </a:prstGeom>
          <a:noFill/>
        </p:spPr>
        <p:txBody>
          <a:bodyPr vert="horz" lIns="94984" tIns="47491" rIns="94984" bIns="47491" rtlCol="0">
            <a:spAutoFit/>
          </a:bodyPr>
          <a:lstStyle/>
          <a:p>
            <a:pPr algn="l"/>
            <a:r>
              <a:rPr lang="en-US" sz="90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900" b="1" i="0" u="none" baseline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319635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859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376835"/>
            <a:ext cx="5962650" cy="387798"/>
          </a:xfrm>
        </p:spPr>
        <p:txBody>
          <a:bodyPr anchor="b" anchorCtr="0"/>
          <a:lstStyle>
            <a:lvl1pPr algn="l">
              <a:lnSpc>
                <a:spcPct val="90000"/>
              </a:lnSpc>
              <a:defRPr sz="2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38711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subtitle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65540" y="1947733"/>
            <a:ext cx="1399035" cy="1399035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Same Side Corner Rectangle 1"/>
          <p:cNvSpPr/>
          <p:nvPr userDrawn="1"/>
        </p:nvSpPr>
        <p:spPr>
          <a:xfrm rot="5400000">
            <a:off x="-1314926" y="2247105"/>
            <a:ext cx="3544570" cy="929957"/>
          </a:xfrm>
          <a:prstGeom prst="round2SameRect">
            <a:avLst>
              <a:gd name="adj1" fmla="val 13993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rgbClr val="FFFFFF"/>
              </a:solidFill>
              <a:latin typeface="Museo Sans For Dell"/>
            </a:endParaRPr>
          </a:p>
        </p:txBody>
      </p:sp>
      <p:sp>
        <p:nvSpPr>
          <p:cNvPr id="11" name="Round Same Side Corner Rectangle 10"/>
          <p:cNvSpPr/>
          <p:nvPr userDrawn="1"/>
        </p:nvSpPr>
        <p:spPr>
          <a:xfrm rot="16200000">
            <a:off x="3447415" y="-1212215"/>
            <a:ext cx="3544570" cy="7848600"/>
          </a:xfrm>
          <a:prstGeom prst="round2SameRect">
            <a:avLst>
              <a:gd name="adj1" fmla="val 4108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rgbClr val="FFFFFF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829754" y="1797685"/>
            <a:ext cx="5508625" cy="1218795"/>
          </a:xfrm>
        </p:spPr>
        <p:txBody>
          <a:bodyPr/>
          <a:lstStyle>
            <a:lvl1pPr marL="0" indent="0">
              <a:buNone/>
              <a:defRPr sz="440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829754" y="3039745"/>
            <a:ext cx="5508625" cy="276999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829754" y="415378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900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© Donald</a:t>
            </a:r>
            <a:r>
              <a:rPr lang="en-US" sz="900" baseline="0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F. Ferguson, 2017. All rights reserved.</a:t>
            </a:r>
            <a:endParaRPr lang="en-US" sz="900" dirty="0" smtClean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84439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2960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2960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94000"/>
            <a:ext cx="8286750" cy="24929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17670" cy="673153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r>
              <a:rPr lang="en-US" dirty="0" smtClean="0"/>
              <a:t>Click to edit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327785"/>
            <a:ext cx="8229600" cy="9741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925434"/>
            <a:ext cx="8286750" cy="24929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&amp; Background Image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 </a:t>
            </a:r>
            <a:endParaRPr lang="en-US" dirty="0"/>
          </a:p>
        </p:txBody>
      </p:sp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3545980"/>
          </a:xfr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&amp; Background Image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Slide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/>
          <p:nvPr userDrawn="1"/>
        </p:nvGrpSpPr>
        <p:grpSpPr>
          <a:xfrm>
            <a:off x="381002" y="1335882"/>
            <a:ext cx="8311513" cy="2471738"/>
            <a:chOff x="280033" y="1781175"/>
            <a:chExt cx="8412480" cy="329565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80033" y="1781175"/>
              <a:ext cx="841248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80033" y="5076825"/>
              <a:ext cx="841248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251672"/>
            <a:ext cx="5962650" cy="512961"/>
          </a:xfrm>
        </p:spPr>
        <p:txBody>
          <a:bodyPr anchor="b" anchorCtr="0">
            <a:spAutoFit/>
          </a:bodyPr>
          <a:lstStyle>
            <a:lvl1pPr algn="l">
              <a:lnSpc>
                <a:spcPts val="4000"/>
              </a:lnSpc>
              <a:defRPr sz="2800" b="0" i="0" smtClean="0">
                <a:solidFill>
                  <a:schemeClr val="tx2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47677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tx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text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76065" y="1954213"/>
            <a:ext cx="1384604" cy="1384604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57200" y="1738710"/>
            <a:ext cx="5962650" cy="1025922"/>
          </a:xfrm>
        </p:spPr>
        <p:txBody>
          <a:bodyPr anchor="b" anchorCtr="0">
            <a:spAutoFit/>
          </a:bodyPr>
          <a:lstStyle>
            <a:lvl1pPr algn="l">
              <a:lnSpc>
                <a:spcPts val="4000"/>
              </a:lnSpc>
              <a:defRPr sz="3600" b="0" i="0" smtClean="0">
                <a:solidFill>
                  <a:schemeClr val="bg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01" y="3124043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7200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11" name="Picture 10" descr="dell_blue_lrg_logo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 bwMode="black">
          <a:xfrm>
            <a:off x="7265290" y="1988821"/>
            <a:ext cx="1487427" cy="111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522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96172"/>
            <a:ext cx="8248650" cy="332399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0120"/>
            <a:ext cx="8229600" cy="1261884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5" name="Straight Connector 4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2092954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38150" y="600076"/>
            <a:ext cx="8248650" cy="332399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0120"/>
            <a:ext cx="8229600" cy="1261884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365189364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Line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38150" y="891541"/>
            <a:ext cx="8248650" cy="332399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96172"/>
            <a:ext cx="8248650" cy="6647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82446"/>
            <a:ext cx="8229600" cy="1261884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31832423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49511" y="960121"/>
            <a:ext cx="3950370" cy="824841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20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spcAft>
                <a:spcPts val="0"/>
              </a:spcAft>
              <a:defRPr sz="18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6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732469" y="960120"/>
            <a:ext cx="3941478" cy="824841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20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spcAft>
                <a:spcPts val="0"/>
              </a:spcAft>
              <a:defRPr sz="18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6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cxnSp>
        <p:nvCxnSpPr>
          <p:cNvPr id="8" name="Straight Connector 7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5733462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0153057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without_Bottom 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2517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80150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3" name="Straight Connector 2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409445500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_Bottom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19252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9643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01408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545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121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29745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894475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664797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</a:t>
            </a:r>
            <a:br>
              <a:rPr lang="en-US" dirty="0" smtClean="0"/>
            </a:br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76350"/>
            <a:ext cx="8267140" cy="946413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772025" y="969264"/>
            <a:ext cx="3922278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57200" y="969264"/>
            <a:ext cx="3938136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buNone/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11" name="Straight Connector 10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443198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theme" Target="../theme/theme2.xml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<Relationship Id="rId15" Type="http://schemas.openxmlformats.org/officeDocument/2006/relationships/theme" Target="../theme/theme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30712" y="4807343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Museo Sans For Dell" pitchFamily="2" charset="0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kern="1200" dirty="0" err="1" smtClean="0">
              <a:solidFill>
                <a:schemeClr val="bg2">
                  <a:lumMod val="50000"/>
                  <a:lumOff val="50000"/>
                </a:schemeClr>
              </a:solidFill>
              <a:latin typeface="Museo Sans For Dell" pitchFamily="2" charset="0"/>
              <a:ea typeface="+mn-ea"/>
              <a:cs typeface="+mn-cs"/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196172"/>
            <a:ext cx="8279943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168"/>
            <a:ext cx="8267136" cy="3702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TextBox 3"/>
          <p:cNvSpPr txBox="1"/>
          <p:nvPr/>
        </p:nvSpPr>
        <p:spPr bwMode="black">
          <a:xfrm>
            <a:off x="5981136" y="4807343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baseline="0" dirty="0" smtClean="0">
                <a:solidFill>
                  <a:schemeClr val="bg2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 © Donald F. Ferguson, 2017. All rights reserved.</a:t>
            </a:r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 hidden="1"/>
          <p:cNvSpPr txBox="1"/>
          <p:nvPr/>
        </p:nvSpPr>
        <p:spPr>
          <a:xfrm>
            <a:off x="1724025" y="4844717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5084195E-6DF7-4B3B-A2AB-E67BEB13BF64}" type="datetime1">
              <a:rPr lang="en-US" sz="8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11/5/17</a:t>
            </a:fld>
            <a:endParaRPr lang="en-US" sz="8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black">
          <a:xfrm>
            <a:off x="1945263" y="4757915"/>
            <a:ext cx="4214905" cy="332399"/>
          </a:xfrm>
          <a:prstGeom prst="rect">
            <a:avLst/>
          </a:prstGeom>
          <a:noFill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900" i="1" dirty="0" smtClean="0"/>
              <a:t>COMS E6998 – </a:t>
            </a:r>
            <a:r>
              <a:rPr lang="en-US" sz="10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Microservices and Cloud Applications</a:t>
            </a:r>
            <a:br>
              <a:rPr lang="en-US" sz="10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800" i="1" smtClean="0"/>
              <a:t> Class Evaluation, OAuth2/FB/Twitter, AWS Security, 12 Factor Apps, Step Functions</a:t>
            </a:r>
            <a:endParaRPr lang="en-US" sz="800" i="1" strike="sngStrike" dirty="0" smtClean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97" r:id="rId3"/>
    <p:sldLayoutId id="2147483898" r:id="rId4"/>
    <p:sldLayoutId id="2147483876" r:id="rId5"/>
    <p:sldLayoutId id="2147483877" r:id="rId6"/>
    <p:sldLayoutId id="2147483903" r:id="rId7"/>
    <p:sldLayoutId id="2147483879" r:id="rId8"/>
    <p:sldLayoutId id="2147483896" r:id="rId9"/>
    <p:sldLayoutId id="2147483880" r:id="rId10"/>
    <p:sldLayoutId id="2147483881" r:id="rId11"/>
    <p:sldLayoutId id="2147483882" r:id="rId12"/>
    <p:sldLayoutId id="2147483884" r:id="rId13"/>
    <p:sldLayoutId id="2147483885" r:id="rId14"/>
    <p:sldLayoutId id="2147483921" r:id="rId15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i="0" cap="none" baseline="0">
          <a:solidFill>
            <a:schemeClr val="accent1"/>
          </a:solidFill>
          <a:latin typeface="Century Schoolbook" charset="0"/>
          <a:ea typeface="Century Schoolbook" charset="0"/>
          <a:cs typeface="Century Schoolbook" charset="0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Arial" pitchFamily="34" charset="0"/>
        <a:buChar char="•"/>
        <a:defRPr sz="18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1pPr>
      <a:lvl2pPr marL="574675" indent="-223838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4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3pPr>
      <a:lvl4pPr marL="1200150" indent="-17621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For Dell 300" pitchFamily="50" charset="0"/>
        <a:buChar char="–"/>
        <a:defRPr sz="12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323824" y="4697836"/>
            <a:ext cx="377504" cy="377504"/>
          </a:xfrm>
          <a:prstGeom prst="rect">
            <a:avLst/>
          </a:prstGeom>
        </p:spPr>
      </p:pic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201168"/>
            <a:ext cx="8239125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title 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264"/>
            <a:ext cx="8239125" cy="97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marL="1246188" marR="0" lvl="3" indent="-220663" algn="l" defTabSz="914400" rtl="0" eaLnBrk="1" fontAlgn="base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Tx/>
              <a:buFont typeface="Museo Sans For Dell" pitchFamily="2" charset="0"/>
              <a:buChar char="–"/>
              <a:tabLst/>
              <a:defRPr/>
            </a:pPr>
            <a:r>
              <a:rPr lang="en-US" dirty="0" smtClean="0"/>
              <a:t>Fourth level</a:t>
            </a:r>
          </a:p>
        </p:txBody>
      </p:sp>
      <p:sp>
        <p:nvSpPr>
          <p:cNvPr id="17" name="TextBox 16" hidden="1"/>
          <p:cNvSpPr txBox="1"/>
          <p:nvPr/>
        </p:nvSpPr>
        <p:spPr>
          <a:xfrm>
            <a:off x="1724025" y="4830428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734172E7-D5BA-4D01-91D8-E4A8A3A75AB4}" type="datetime1">
              <a:rPr lang="en-US" sz="800" smtClean="0">
                <a:solidFill>
                  <a:schemeClr val="tx2"/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11/5/17</a:t>
            </a:fld>
            <a:endParaRPr lang="en-US" sz="8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0712" y="4826970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kern="1200" smtClean="0">
                <a:solidFill>
                  <a:schemeClr val="tx2"/>
                </a:solidFill>
                <a:latin typeface="Museo Sans For Dell" pitchFamily="2" charset="0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kern="1200" dirty="0" err="1" smtClean="0">
              <a:solidFill>
                <a:schemeClr val="tx2"/>
              </a:solidFill>
              <a:latin typeface="Museo Sans For Dell" pitchFamily="2" charset="0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 bwMode="black">
          <a:xfrm>
            <a:off x="5459388" y="4810807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dirty="0" smtClean="0">
                <a:solidFill>
                  <a:schemeClr val="tx2"/>
                </a:solidFill>
                <a:latin typeface="Museo Sans For Dell" pitchFamily="2" charset="0"/>
              </a:rPr>
              <a:t>Services</a:t>
            </a:r>
            <a:endParaRPr lang="en-US" sz="900" dirty="0">
              <a:solidFill>
                <a:schemeClr val="tx2"/>
              </a:solidFill>
              <a:latin typeface="Museo Sans For Dell" pitchFamily="2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42950" y="4824081"/>
            <a:ext cx="933450" cy="12465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sz="9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Room for text</a:t>
            </a:r>
          </a:p>
        </p:txBody>
      </p:sp>
      <p:sp>
        <p:nvSpPr>
          <p:cNvPr id="2" name="fl" descr="                        Dell - Internal Use - Confidential"/>
          <p:cNvSpPr txBox="1"/>
          <p:nvPr userDrawn="1"/>
        </p:nvSpPr>
        <p:spPr>
          <a:xfrm>
            <a:off x="0" y="4963414"/>
            <a:ext cx="9144000" cy="0"/>
          </a:xfrm>
          <a:prstGeom prst="rect">
            <a:avLst/>
          </a:prstGeom>
          <a:noFill/>
        </p:spPr>
        <p:txBody>
          <a:bodyPr vert="horz" wrap="none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85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850" b="1" i="0" u="none" baseline="0" dirty="0" err="1" smtClean="0">
              <a:solidFill>
                <a:srgbClr val="7F7F7F"/>
              </a:solidFill>
              <a:latin typeface="museo sans for dell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88" r:id="rId1"/>
    <p:sldLayoutId id="2147483901" r:id="rId2"/>
    <p:sldLayoutId id="2147483902" r:id="rId3"/>
    <p:sldLayoutId id="2147483889" r:id="rId4"/>
    <p:sldLayoutId id="2147483895" r:id="rId5"/>
    <p:sldLayoutId id="2147483893" r:id="rId6"/>
    <p:sldLayoutId id="2147483890" r:id="rId7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cap="none" baseline="0">
          <a:solidFill>
            <a:schemeClr val="tx2"/>
          </a:solidFill>
          <a:latin typeface="Museo For Dell" pitchFamily="2" charset="0"/>
          <a:ea typeface="Museo For Dell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200"/>
        </a:spcBef>
        <a:spcAft>
          <a:spcPts val="0"/>
        </a:spcAft>
        <a:buClr>
          <a:schemeClr val="tx2"/>
        </a:buClr>
        <a:buFont typeface="Arial" pitchFamily="34" charset="0"/>
        <a:buChar char="•"/>
        <a:defRPr sz="1800" baseline="0">
          <a:solidFill>
            <a:schemeClr val="tx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23838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tx2"/>
        </a:buClr>
        <a:buSzPct val="100000"/>
        <a:buFont typeface="Museo Sans For Dell" pitchFamily="2" charset="0"/>
        <a:buChar char="–"/>
        <a:defRPr sz="1600" baseline="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2pPr>
      <a:lvl3pPr marL="909638" marR="0" indent="-220663" algn="l" defTabSz="914400" rtl="0" eaLnBrk="1" fontAlgn="base" latinLnBrk="0" hangingPunct="1">
        <a:lnSpc>
          <a:spcPct val="90000"/>
        </a:lnSpc>
        <a:spcBef>
          <a:spcPts val="300"/>
        </a:spcBef>
        <a:spcAft>
          <a:spcPts val="0"/>
        </a:spcAft>
        <a:buClr>
          <a:schemeClr val="tx2"/>
        </a:buClr>
        <a:buSzTx/>
        <a:buFont typeface="Museo Sans For Dell" pitchFamily="2" charset="0"/>
        <a:buChar char="–"/>
        <a:tabLst/>
        <a:defRPr sz="140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20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38150" y="196172"/>
            <a:ext cx="8248650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5477"/>
            <a:ext cx="8248650" cy="105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pic>
        <p:nvPicPr>
          <p:cNvPr id="6" name="Picture 5" descr="dell_gray_logo.png"/>
          <p:cNvPicPr>
            <a:picLocks noChangeAspect="1"/>
          </p:cNvPicPr>
          <p:nvPr/>
        </p:nvPicPr>
        <p:blipFill>
          <a:blip r:embed="rId16" cstate="screen"/>
          <a:stretch>
            <a:fillRect/>
          </a:stretch>
        </p:blipFill>
        <p:spPr bwMode="black">
          <a:xfrm>
            <a:off x="8193025" y="4670013"/>
            <a:ext cx="573025" cy="42976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0237" y="4843076"/>
            <a:ext cx="265176" cy="89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900" dirty="0" err="1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11/5/17</a:t>
            </a:fld>
            <a:endParaRPr lang="en-US" sz="9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11/5/17</a:t>
            </a:fld>
            <a:endParaRPr lang="en-US" sz="9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9" name="TextBox 8"/>
          <p:cNvSpPr txBox="1"/>
          <p:nvPr/>
        </p:nvSpPr>
        <p:spPr bwMode="black">
          <a:xfrm>
            <a:off x="5350331" y="4828025"/>
            <a:ext cx="2743200" cy="153888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/>
            <a:r>
              <a:rPr lang="en-US" sz="1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t>Dell Commerce Services Group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752475" y="4818405"/>
            <a:ext cx="1337582" cy="1384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r>
              <a:rPr lang="en-US" sz="1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t>Dell Confidential</a:t>
            </a:r>
          </a:p>
        </p:txBody>
      </p:sp>
      <p:sp>
        <p:nvSpPr>
          <p:cNvPr id="2" name="fl" descr="                        Dell - Internal Use - Confidential"/>
          <p:cNvSpPr txBox="1"/>
          <p:nvPr userDrawn="1"/>
        </p:nvSpPr>
        <p:spPr>
          <a:xfrm>
            <a:off x="0" y="4963414"/>
            <a:ext cx="2505814" cy="21005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85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850" b="1" i="0" u="none" baseline="0" dirty="0" err="1" smtClean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153834058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  <p:sldLayoutId id="2147483919" r:id="rId14"/>
  </p:sldLayoutIdLst>
  <p:transition spd="med">
    <p:wipe dir="r"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cap="none" baseline="0">
          <a:solidFill>
            <a:schemeClr val="bg1"/>
          </a:solidFill>
          <a:latin typeface="Museo For Dell" pitchFamily="2" charset="0"/>
          <a:ea typeface="Museo For Dell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200"/>
        </a:spcBef>
        <a:spcAft>
          <a:spcPts val="0"/>
        </a:spcAft>
        <a:buClr>
          <a:schemeClr val="bg1"/>
        </a:buClr>
        <a:buFont typeface="Arial" pitchFamily="34" charset="0"/>
        <a:buChar char="•"/>
        <a:defRPr sz="2000">
          <a:solidFill>
            <a:schemeClr val="tx1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Sans For Dell" pitchFamily="2" charset="0"/>
        <a:buChar char="–"/>
        <a:defRPr sz="18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For Dell 300" pitchFamily="50" charset="0"/>
        <a:buChar char="–"/>
        <a:defRPr sz="140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npmjs.com/package/request-http-cach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818601" y="1415627"/>
            <a:ext cx="7129455" cy="149464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/>
              <a:t>COMS E6998: </a:t>
            </a:r>
            <a:r>
              <a:rPr lang="en-US" sz="2000" b="1" dirty="0" smtClean="0"/>
              <a:t>Microservices and Cloud Applications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1200" i="1" dirty="0" smtClean="0"/>
              <a:t>Lecture 7: Class Evaluation, OAuth2/FB/Twitter, AWS Security, 12 Factor Apps, Step Functions</a:t>
            </a:r>
            <a:endParaRPr lang="en-US" sz="1200" i="1" strike="sngStrike" dirty="0" smtClean="0"/>
          </a:p>
        </p:txBody>
      </p:sp>
      <p:sp>
        <p:nvSpPr>
          <p:cNvPr id="2" name="Rectangle 1"/>
          <p:cNvSpPr/>
          <p:nvPr/>
        </p:nvSpPr>
        <p:spPr>
          <a:xfrm>
            <a:off x="1771650" y="171450"/>
            <a:ext cx="3476625" cy="685800"/>
          </a:xfrm>
          <a:prstGeom prst="rect">
            <a:avLst/>
          </a:prstGeom>
          <a:solidFill>
            <a:schemeClr val="tx2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81125" y="295275"/>
            <a:ext cx="3343275" cy="2190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1400" dirty="0" smtClean="0">
              <a:latin typeface="+mn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891257" y="3165869"/>
            <a:ext cx="5508625" cy="55399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Dr. Donald F. Ferguson</a:t>
            </a:r>
            <a:endParaRPr lang="en-US" dirty="0"/>
          </a:p>
          <a:p>
            <a:r>
              <a:rPr lang="en-US" dirty="0" smtClean="0"/>
              <a:t>dff9@columbia.edu</a:t>
            </a:r>
          </a:p>
        </p:txBody>
      </p:sp>
    </p:spTree>
    <p:extLst>
      <p:ext uri="{BB962C8B-B14F-4D97-AF65-F5344CB8AC3E}">
        <p14:creationId xmlns:p14="http://schemas.microsoft.com/office/powerpoint/2010/main" val="8390810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678730"/>
            <a:ext cx="8267140" cy="383651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User logon to service/environment</a:t>
            </a:r>
          </a:p>
          <a:p>
            <a:pPr lvl="1"/>
            <a:r>
              <a:rPr lang="en-US" dirty="0" smtClean="0"/>
              <a:t>Via email, Facebook, Twitter</a:t>
            </a:r>
          </a:p>
          <a:p>
            <a:pPr lvl="1"/>
            <a:r>
              <a:rPr lang="en-US" dirty="0" smtClean="0"/>
              <a:t>Generates and returns a JWT token with identity, role and policy information.</a:t>
            </a:r>
          </a:p>
          <a:p>
            <a:pPr lvl="1"/>
            <a:r>
              <a:rPr lang="en-US" dirty="0" smtClean="0"/>
              <a:t>Which flows in a customer header on also subsequent requests.</a:t>
            </a:r>
          </a:p>
          <a:p>
            <a:r>
              <a:rPr lang="en-US" dirty="0" smtClean="0"/>
              <a:t>API Gateway</a:t>
            </a:r>
          </a:p>
          <a:p>
            <a:pPr lvl="1"/>
            <a:r>
              <a:rPr lang="en-US" dirty="0" smtClean="0"/>
              <a:t>Calls Custom Authorizer with headers, URL, body, query </a:t>
            </a:r>
            <a:r>
              <a:rPr lang="en-US" dirty="0" err="1" smtClean="0"/>
              <a:t>params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Custom authorizer calls authorization microservice (2</a:t>
            </a:r>
            <a:r>
              <a:rPr lang="en-US" baseline="30000" dirty="0" smtClean="0"/>
              <a:t>nd</a:t>
            </a:r>
            <a:r>
              <a:rPr lang="en-US" dirty="0" smtClean="0"/>
              <a:t> Lambda)</a:t>
            </a:r>
          </a:p>
          <a:p>
            <a:pPr lvl="1"/>
            <a:r>
              <a:rPr lang="en-US" dirty="0" smtClean="0"/>
              <a:t>Which returns decision </a:t>
            </a:r>
            <a:r>
              <a:rPr lang="en-US" dirty="0" smtClean="0">
                <a:sym typeface="Wingdings"/>
              </a:rPr>
              <a:t> Customer Authorizer  API Gateway.</a:t>
            </a:r>
          </a:p>
          <a:p>
            <a:r>
              <a:rPr lang="en-US" dirty="0" smtClean="0">
                <a:sym typeface="Wingdings"/>
              </a:rPr>
              <a:t>Other environments, e.g. Lambdas, </a:t>
            </a:r>
            <a:r>
              <a:rPr lang="en-US" dirty="0" err="1" smtClean="0">
                <a:sym typeface="Wingdings"/>
              </a:rPr>
              <a:t>BeanStalk</a:t>
            </a:r>
            <a:endParaRPr lang="en-US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Also call authorization microservice</a:t>
            </a:r>
          </a:p>
          <a:p>
            <a:pPr lvl="1"/>
            <a:r>
              <a:rPr lang="en-US" dirty="0" smtClean="0">
                <a:sym typeface="Wingdings"/>
              </a:rPr>
              <a:t>Passing resource, user info, operation</a:t>
            </a:r>
          </a:p>
          <a:p>
            <a:pPr lvl="1"/>
            <a:r>
              <a:rPr lang="en-US" dirty="0" smtClean="0">
                <a:sym typeface="Wingdings"/>
              </a:rPr>
              <a:t>To determine if authorization allowed.</a:t>
            </a:r>
          </a:p>
          <a:p>
            <a:pPr marL="0" indent="0">
              <a:buNone/>
            </a:pPr>
            <a:r>
              <a:rPr lang="en-US" dirty="0" smtClean="0">
                <a:sym typeface="Wingdings"/>
              </a:rPr>
              <a:t>2</a:t>
            </a:r>
            <a:r>
              <a:rPr lang="en-US" baseline="30000" dirty="0" smtClean="0">
                <a:sym typeface="Wingdings"/>
              </a:rPr>
              <a:t>nd</a:t>
            </a:r>
            <a:r>
              <a:rPr lang="en-US" dirty="0" smtClean="0">
                <a:sym typeface="Wingdings"/>
              </a:rPr>
              <a:t> part of project 4 will be fleshing out authorization to support 1</a:t>
            </a:r>
            <a:r>
              <a:rPr lang="en-US" baseline="30000" dirty="0" smtClean="0">
                <a:sym typeface="Wingdings"/>
              </a:rPr>
              <a:t>st</a:t>
            </a:r>
            <a:r>
              <a:rPr lang="en-US" dirty="0" smtClean="0">
                <a:sym typeface="Wingdings"/>
              </a:rPr>
              <a:t> part of project 4, which is authentication/registration via social media.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069503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15268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check occurs at perimeter in API GW Authorization</a:t>
            </a:r>
          </a:p>
          <a:p>
            <a:pPr lvl="1"/>
            <a:r>
              <a:rPr lang="en-US" dirty="0" smtClean="0"/>
              <a:t>Based on (bearer token) JWT token</a:t>
            </a:r>
          </a:p>
          <a:p>
            <a:pPr lvl="1"/>
            <a:r>
              <a:rPr lang="en-US" dirty="0" smtClean="0"/>
              <a:t>Is this role authorized to invoke this URL?</a:t>
            </a:r>
          </a:p>
          <a:p>
            <a:pPr lvl="1"/>
            <a:r>
              <a:rPr lang="en-US" dirty="0" smtClean="0"/>
              <a:t>Implementation</a:t>
            </a:r>
          </a:p>
          <a:p>
            <a:pPr lvl="2"/>
            <a:r>
              <a:rPr lang="en-US" dirty="0" smtClean="0"/>
              <a:t>Lambda function that </a:t>
            </a:r>
            <a:r>
              <a:rPr lang="mr-IN" dirty="0" smtClean="0"/>
              <a:t>…</a:t>
            </a:r>
            <a:endParaRPr lang="en-US" dirty="0" smtClean="0"/>
          </a:p>
          <a:p>
            <a:pPr lvl="2"/>
            <a:r>
              <a:rPr lang="en-US" dirty="0" smtClean="0"/>
              <a:t>Checks an authorization table (role, URL)</a:t>
            </a:r>
          </a:p>
          <a:p>
            <a:pPr lvl="2"/>
            <a:r>
              <a:rPr lang="en-US" dirty="0" smtClean="0"/>
              <a:t>Or the rights are encoded in the token.</a:t>
            </a:r>
          </a:p>
          <a:p>
            <a:r>
              <a:rPr lang="en-US" dirty="0" smtClean="0"/>
              <a:t>All down stream </a:t>
            </a:r>
            <a:r>
              <a:rPr lang="en-US" dirty="0" err="1" smtClean="0"/>
              <a:t>microservices</a:t>
            </a:r>
            <a:endParaRPr lang="en-US" dirty="0" smtClean="0"/>
          </a:p>
          <a:p>
            <a:pPr lvl="1"/>
            <a:r>
              <a:rPr lang="en-US" dirty="0" smtClean="0"/>
              <a:t>Receive the JWT token and perform their own authorization decisions.</a:t>
            </a:r>
          </a:p>
          <a:p>
            <a:pPr lvl="1"/>
            <a:r>
              <a:rPr lang="en-US" dirty="0" smtClean="0"/>
              <a:t>Run with a set of AWS roles and permissions that determine if AWS allows access, which may include user role.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32092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</a:t>
            </a:r>
            <a:r>
              <a:rPr lang="mr-IN" dirty="0" smtClean="0"/>
              <a:t>–</a:t>
            </a:r>
            <a:r>
              <a:rPr lang="en-US" dirty="0" smtClean="0"/>
              <a:t> Lambda Function Role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6" y="583970"/>
            <a:ext cx="7259826" cy="424839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V="1">
            <a:off x="1097280" y="4197178"/>
            <a:ext cx="2847703" cy="2267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127567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Role/Policies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44" y="655797"/>
            <a:ext cx="8377646" cy="39876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V="1">
            <a:off x="487680" y="3117315"/>
            <a:ext cx="2847703" cy="2267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422411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Role/Policy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04" y="583970"/>
            <a:ext cx="8368937" cy="40811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88668" y="790113"/>
            <a:ext cx="1019348" cy="45719"/>
          </a:xfrm>
          <a:prstGeom prst="rect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326697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OpenID, scopes, IANA, claims, rules</a:t>
            </a:r>
          </a:p>
          <a:p>
            <a:r>
              <a:rPr lang="en-US" dirty="0" err="1" smtClean="0"/>
              <a:t>Jwt</a:t>
            </a:r>
            <a:r>
              <a:rPr lang="en-US" dirty="0" smtClean="0"/>
              <a:t> scopes</a:t>
            </a:r>
          </a:p>
          <a:p>
            <a:r>
              <a:rPr lang="en-US" dirty="0" smtClean="0"/>
              <a:t>Winston/logging</a:t>
            </a:r>
          </a:p>
          <a:p>
            <a:r>
              <a:rPr lang="en-US" dirty="0" smtClean="0"/>
              <a:t>Skip </a:t>
            </a:r>
            <a:r>
              <a:rPr lang="en-US" dirty="0" err="1" smtClean="0"/>
              <a:t>DynamoDB</a:t>
            </a:r>
            <a:endParaRPr lang="en-US" dirty="0" smtClean="0"/>
          </a:p>
          <a:p>
            <a:r>
              <a:rPr lang="en-US" dirty="0" err="1" smtClean="0"/>
              <a:t>Redis</a:t>
            </a:r>
            <a:r>
              <a:rPr lang="en-US" dirty="0" smtClean="0"/>
              <a:t>, Neo4J, </a:t>
            </a:r>
            <a:r>
              <a:rPr lang="en-US" dirty="0" err="1" smtClean="0"/>
              <a:t>memcache</a:t>
            </a:r>
            <a:endParaRPr lang="en-US" dirty="0" smtClean="0"/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www.npmjs.com/package/request-http-cache</a:t>
            </a:r>
            <a:endParaRPr lang="en-US" dirty="0" smtClean="0"/>
          </a:p>
          <a:p>
            <a:pPr lvl="1"/>
            <a:r>
              <a:rPr lang="en-US" dirty="0" smtClean="0"/>
              <a:t>Request routing based on header/data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35354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812819"/>
            <a:ext cx="7035800" cy="393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41120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Authorization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942601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Division of Responsibility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04" y="583970"/>
            <a:ext cx="8020594" cy="409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713922"/>
      </p:ext>
    </p:extLst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Division of Responsibility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56754" y="731520"/>
            <a:ext cx="2862860" cy="378372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Resources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err="1" smtClean="0"/>
              <a:t>DynamoBD</a:t>
            </a:r>
            <a:r>
              <a:rPr lang="en-US" dirty="0" smtClean="0"/>
              <a:t> tables.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S3 buckets.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SNS topics.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e</a:t>
            </a:r>
            <a:r>
              <a:rPr lang="en-US" dirty="0" smtClean="0"/>
              <a:t>tc.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Have unique ARNs.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FF0000"/>
                </a:solidFill>
              </a:rPr>
              <a:t>Your elements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 smtClean="0">
                <a:solidFill>
                  <a:srgbClr val="FF0000"/>
                </a:solidFill>
              </a:rPr>
              <a:t>hat “do something,” e.g.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FF0000"/>
                </a:solidFill>
              </a:rPr>
              <a:t>EC2 instance.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err="1" smtClean="0">
                <a:solidFill>
                  <a:srgbClr val="FF0000"/>
                </a:solidFill>
              </a:rPr>
              <a:t>BeanStalk</a:t>
            </a:r>
            <a:r>
              <a:rPr lang="en-US" dirty="0" smtClean="0">
                <a:solidFill>
                  <a:srgbClr val="FF0000"/>
                </a:solidFill>
              </a:rPr>
              <a:t> app.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FF0000"/>
                </a:solidFill>
              </a:rPr>
              <a:t>Lambda functions.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FF0000"/>
                </a:solidFill>
              </a:rPr>
              <a:t>Execute in a role (ID)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FF0000"/>
                </a:solidFill>
              </a:rPr>
              <a:t>Have associated policies that specify allowed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FF0000"/>
                </a:solidFill>
              </a:rPr>
              <a:t>Operations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FF0000"/>
                </a:solidFill>
              </a:rPr>
              <a:t>On resources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614" y="583970"/>
            <a:ext cx="6022253" cy="413330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82835" y="583970"/>
            <a:ext cx="2795451" cy="27775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82834" y="3640975"/>
            <a:ext cx="2795451" cy="10763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751955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Division of Responsibility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04" y="583970"/>
            <a:ext cx="8020594" cy="409050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92183" y="3039291"/>
            <a:ext cx="7854315" cy="1635182"/>
          </a:xfrm>
          <a:prstGeom prst="rect">
            <a:avLst/>
          </a:prstGeom>
          <a:solidFill>
            <a:srgbClr val="FF0000">
              <a:alpha val="38000"/>
            </a:srgbClr>
          </a:solidFill>
          <a:ln w="38100"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42189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Division of Responsibility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650449"/>
            <a:ext cx="8267140" cy="386479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 application and supporting middleware and libraries are responsible for authorization of application-level resources, e.g.</a:t>
            </a:r>
          </a:p>
          <a:p>
            <a:pPr lvl="1"/>
            <a:r>
              <a:rPr lang="en-US" dirty="0" smtClean="0"/>
              <a:t>Specific database tables or tuples.</a:t>
            </a:r>
          </a:p>
          <a:p>
            <a:pPr lvl="1"/>
            <a:r>
              <a:rPr lang="en-US" dirty="0" smtClean="0"/>
              <a:t>Specific </a:t>
            </a:r>
            <a:r>
              <a:rPr lang="en-US" dirty="0" err="1" smtClean="0"/>
              <a:t>DynamoDB</a:t>
            </a:r>
            <a:r>
              <a:rPr lang="en-US" dirty="0" smtClean="0"/>
              <a:t> tables or documents.</a:t>
            </a:r>
          </a:p>
          <a:p>
            <a:pPr lvl="1"/>
            <a:r>
              <a:rPr lang="en-US" dirty="0" smtClean="0"/>
              <a:t>Performing specific operations on URLs.</a:t>
            </a:r>
          </a:p>
          <a:p>
            <a:r>
              <a:rPr lang="en-US" dirty="0" smtClean="0"/>
              <a:t>Same basic model</a:t>
            </a:r>
          </a:p>
          <a:p>
            <a:pPr lvl="1"/>
            <a:r>
              <a:rPr lang="en-US" dirty="0" smtClean="0"/>
              <a:t>Application defined “resource names,” e.g.</a:t>
            </a:r>
          </a:p>
          <a:p>
            <a:pPr lvl="2"/>
            <a:r>
              <a:rPr lang="en-US" dirty="0" smtClean="0"/>
              <a:t>/customers/accounts/21</a:t>
            </a:r>
          </a:p>
          <a:p>
            <a:pPr lvl="2"/>
            <a:r>
              <a:rPr lang="en-US" dirty="0" smtClean="0"/>
              <a:t>/customers/*</a:t>
            </a:r>
          </a:p>
          <a:p>
            <a:pPr lvl="1"/>
            <a:r>
              <a:rPr lang="en-US" dirty="0" smtClean="0"/>
              <a:t>Authenticated users maps to named roles with associated policies, e.g.</a:t>
            </a:r>
          </a:p>
          <a:p>
            <a:pPr lvl="2"/>
            <a:r>
              <a:rPr lang="en-US" dirty="0" smtClean="0"/>
              <a:t>{“Agent”, “/</a:t>
            </a:r>
            <a:r>
              <a:rPr lang="en-US" dirty="0" err="1" smtClean="0"/>
              <a:t>crm</a:t>
            </a:r>
            <a:r>
              <a:rPr lang="en-US" dirty="0" smtClean="0"/>
              <a:t>/agents/21/accounts/*”, {POST, DELETE, GET, PUT}}</a:t>
            </a:r>
          </a:p>
          <a:p>
            <a:pPr lvl="2"/>
            <a:r>
              <a:rPr lang="en-US" dirty="0" smtClean="0"/>
              <a:t>{“Customer”, ”/commerce/customer/carts/*”, {POST, DELETE, GET, PUT}}</a:t>
            </a:r>
          </a:p>
          <a:p>
            <a:r>
              <a:rPr lang="en-US" dirty="0" smtClean="0"/>
              <a:t>Authorization checks</a:t>
            </a:r>
          </a:p>
          <a:p>
            <a:pPr lvl="1"/>
            <a:r>
              <a:rPr lang="en-US" dirty="0" smtClean="0"/>
              <a:t>Explicit calls in application code, or</a:t>
            </a:r>
          </a:p>
          <a:p>
            <a:pPr lvl="1"/>
            <a:r>
              <a:rPr lang="en-US" dirty="0" smtClean="0"/>
              <a:t>Handler/interceptor middleware similar to </a:t>
            </a:r>
            <a:r>
              <a:rPr lang="en-US" dirty="0" err="1" smtClean="0"/>
              <a:t>ETag</a:t>
            </a:r>
            <a:r>
              <a:rPr lang="en-US" dirty="0" smtClean="0"/>
              <a:t> and </a:t>
            </a:r>
            <a:r>
              <a:rPr lang="en-US" dirty="0" err="1" smtClean="0"/>
              <a:t>Idempotency</a:t>
            </a:r>
            <a:r>
              <a:rPr lang="en-US" dirty="0" smtClean="0"/>
              <a:t> checks.</a:t>
            </a:r>
          </a:p>
          <a:p>
            <a:r>
              <a:rPr lang="en-US" dirty="0" smtClean="0"/>
              <a:t>Security admin application that allows</a:t>
            </a:r>
          </a:p>
          <a:p>
            <a:pPr lvl="1"/>
            <a:r>
              <a:rPr lang="en-US" dirty="0" smtClean="0"/>
              <a:t>Defining application resource templates and operations.</a:t>
            </a:r>
          </a:p>
          <a:p>
            <a:pPr lvl="1"/>
            <a:r>
              <a:rPr lang="en-US" dirty="0" smtClean="0"/>
              <a:t>Creating and associating policies and roles.</a:t>
            </a:r>
          </a:p>
          <a:p>
            <a:pPr lvl="1"/>
            <a:r>
              <a:rPr lang="en-US" dirty="0" smtClean="0"/>
              <a:t>Table for mapping IDs to roles and policies.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537864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532" y="839833"/>
            <a:ext cx="7045234" cy="3962944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425904" y="792480"/>
            <a:ext cx="2160542" cy="844731"/>
          </a:xfrm>
          <a:prstGeom prst="roundRect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</a:rPr>
              <a:t>Previous</a:t>
            </a:r>
          </a:p>
          <a:p>
            <a:pPr algn="ctr"/>
            <a:r>
              <a:rPr lang="en-US" sz="1600" dirty="0" smtClean="0">
                <a:solidFill>
                  <a:srgbClr val="FFFFFF"/>
                </a:solidFill>
              </a:rPr>
              <a:t>Login Flow</a:t>
            </a:r>
            <a:endParaRPr lang="en-US" sz="1600" dirty="0">
              <a:solidFill>
                <a:srgbClr val="FFFFFF"/>
              </a:solidFill>
            </a:endParaRPr>
          </a:p>
        </p:txBody>
      </p:sp>
      <p:cxnSp>
        <p:nvCxnSpPr>
          <p:cNvPr id="6" name="Elbow Connector 5"/>
          <p:cNvCxnSpPr/>
          <p:nvPr/>
        </p:nvCxnSpPr>
        <p:spPr>
          <a:xfrm rot="16200000" flipV="1">
            <a:off x="770708" y="2137954"/>
            <a:ext cx="1297578" cy="296092"/>
          </a:xfrm>
          <a:prstGeom prst="bentConnector3">
            <a:avLst>
              <a:gd name="adj1" fmla="val 1007"/>
            </a:avLst>
          </a:prstGeom>
          <a:ln w="28575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4667301" y="72361"/>
            <a:ext cx="4036916" cy="1564850"/>
          </a:xfrm>
          <a:prstGeom prst="roundRect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 smtClean="0">
                <a:solidFill>
                  <a:srgbClr val="FFFFFF"/>
                </a:solidFill>
              </a:rPr>
              <a:t>Security </a:t>
            </a:r>
            <a:r>
              <a:rPr lang="en-US" sz="1800" dirty="0" err="1">
                <a:solidFill>
                  <a:srgbClr val="FFFFFF"/>
                </a:solidFill>
              </a:rPr>
              <a:t>M</a:t>
            </a:r>
            <a:r>
              <a:rPr lang="en-US" sz="1800" dirty="0" err="1" smtClean="0">
                <a:solidFill>
                  <a:srgbClr val="FFFFFF"/>
                </a:solidFill>
              </a:rPr>
              <a:t>icrosevice</a:t>
            </a:r>
            <a:endParaRPr lang="en-US" sz="1800" dirty="0" smtClean="0">
              <a:solidFill>
                <a:srgbClr val="FFFFFF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>
                <a:solidFill>
                  <a:srgbClr val="FFFFFF"/>
                </a:solidFill>
              </a:rPr>
              <a:t>CRUD resources ID, roles, policies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>
                <a:solidFill>
                  <a:srgbClr val="FFFFFF"/>
                </a:solidFill>
              </a:rPr>
              <a:t>Central API for checking operation authorization from code.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695307" y="1008668"/>
            <a:ext cx="976842" cy="206177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6061435" y="1662054"/>
            <a:ext cx="37707" cy="477831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746583"/>
      </p:ext>
    </p:extLst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Dell_16x9_Template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0C0"/>
        </a:solidFill>
        <a:ln w="38100">
          <a:solidFill>
            <a:schemeClr val="bg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342900" indent="-342900">
          <a:buFont typeface="Arial" charset="0"/>
          <a:buChar char="•"/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3810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ll_16x9_Template_5.10.11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Dell Template 4x3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5F92924C88E046AB95A79D8E2F2E86" ma:contentTypeVersion="0" ma:contentTypeDescription="Create a new document." ma:contentTypeScope="" ma:versionID="e185d5377ed30089129ee02e45c99cd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B4DE5F6-73C3-4001-9CFC-3C0C9B29D778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5EC61F6-286A-4E34-A88C-05A55AA671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591F0EB-E811-4D11-8FFB-E2FF892CF81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Dell_16x9_Template</Template>
  <TotalTime>144978</TotalTime>
  <Words>482</Words>
  <Application>Microsoft Macintosh PowerPoint</Application>
  <PresentationFormat>On-screen Show (16:9)</PresentationFormat>
  <Paragraphs>84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Arial Black</vt:lpstr>
      <vt:lpstr>Century Schoolbook</vt:lpstr>
      <vt:lpstr>Museo For Dell</vt:lpstr>
      <vt:lpstr>Museo For Dell 300</vt:lpstr>
      <vt:lpstr>Museo Sans For Dell</vt:lpstr>
      <vt:lpstr>Museo Sans For Dell</vt:lpstr>
      <vt:lpstr>Trebuchet MS</vt:lpstr>
      <vt:lpstr>Wingdings</vt:lpstr>
      <vt:lpstr>Arial</vt:lpstr>
      <vt:lpstr>Dell_16x9_Template</vt:lpstr>
      <vt:lpstr>Dell_16x9_Template_5.10.11</vt:lpstr>
      <vt:lpstr>Dell Template 4x3</vt:lpstr>
      <vt:lpstr>PowerPoint Presentation</vt:lpstr>
      <vt:lpstr>PowerPoint Presentation</vt:lpstr>
      <vt:lpstr>PowerPoint Presentation</vt:lpstr>
      <vt:lpstr>Authorization</vt:lpstr>
      <vt:lpstr>Division of Responsibility</vt:lpstr>
      <vt:lpstr>Division of Responsibility</vt:lpstr>
      <vt:lpstr>Division of Responsibility</vt:lpstr>
      <vt:lpstr>Division of Responsibility</vt:lpstr>
      <vt:lpstr>Authorization</vt:lpstr>
      <vt:lpstr>Authorization</vt:lpstr>
      <vt:lpstr>Backup</vt:lpstr>
      <vt:lpstr>Authorization</vt:lpstr>
      <vt:lpstr>An Example – Lambda Function Role</vt:lpstr>
      <vt:lpstr>Role/Policies</vt:lpstr>
      <vt:lpstr>Role/Policy</vt:lpstr>
    </vt:vector>
  </TitlesOfParts>
  <Company>Dell Inc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Dell presentation template Wide screen 16:9 layout</dc:title>
  <dc:creator>Ahluwalia, M</dc:creator>
  <cp:keywords>Internal Use</cp:keywords>
  <cp:lastModifiedBy>Donald Ferguson</cp:lastModifiedBy>
  <cp:revision>1939</cp:revision>
  <cp:lastPrinted>2017-10-28T16:33:04Z</cp:lastPrinted>
  <dcterms:created xsi:type="dcterms:W3CDTF">2013-01-02T09:04:46Z</dcterms:created>
  <dcterms:modified xsi:type="dcterms:W3CDTF">2017-11-07T15:25:47Z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0x010100AD5F92924C88E046AB95A79D8E2F2E86</vt:lpwstr>
  </property>
  <property fmtid="{D5CDD505-2E9C-101B-9397-08002B2CF9AE}" pid="3" name="TitusGUID">
    <vt:lpwstr>09852b9d-54a1-4f0b-bd54-a44d811fa745</vt:lpwstr>
  </property>
  <property fmtid="{D5CDD505-2E9C-101B-9397-08002B2CF9AE}" pid="4" name="DellClassification">
    <vt:lpwstr>Internal Use</vt:lpwstr>
  </property>
  <property fmtid="{D5CDD505-2E9C-101B-9397-08002B2CF9AE}" pid="5" name="DellSubLabels">
    <vt:lpwstr/>
  </property>
  <property fmtid="{D5CDD505-2E9C-101B-9397-08002B2CF9AE}" pid="6" name="DellVisual Markings (PPT)">
    <vt:lpwstr>Classification Footer</vt:lpwstr>
  </property>
  <property fmtid="{D5CDD505-2E9C-101B-9397-08002B2CF9AE}" pid="7" name="titusconfig">
    <vt:lpwstr>1.1AMER</vt:lpwstr>
  </property>
</Properties>
</file>